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56" r:id="rId2"/>
    <p:sldId id="820" r:id="rId3"/>
    <p:sldId id="857" r:id="rId4"/>
    <p:sldId id="858" r:id="rId5"/>
    <p:sldId id="860" r:id="rId6"/>
    <p:sldId id="861" r:id="rId7"/>
    <p:sldId id="864" r:id="rId8"/>
    <p:sldId id="865" r:id="rId9"/>
    <p:sldId id="862" r:id="rId10"/>
    <p:sldId id="866" r:id="rId11"/>
    <p:sldId id="867" r:id="rId12"/>
    <p:sldId id="722" r:id="rId13"/>
    <p:sldId id="871" r:id="rId14"/>
    <p:sldId id="877" r:id="rId15"/>
    <p:sldId id="878" r:id="rId16"/>
    <p:sldId id="914" r:id="rId17"/>
    <p:sldId id="880" r:id="rId18"/>
    <p:sldId id="915" r:id="rId19"/>
    <p:sldId id="881" r:id="rId20"/>
    <p:sldId id="883" r:id="rId21"/>
    <p:sldId id="882" r:id="rId22"/>
    <p:sldId id="855" r:id="rId23"/>
    <p:sldId id="916" r:id="rId24"/>
    <p:sldId id="886" r:id="rId25"/>
    <p:sldId id="868" r:id="rId26"/>
    <p:sldId id="918" r:id="rId27"/>
    <p:sldId id="919" r:id="rId28"/>
    <p:sldId id="920" r:id="rId29"/>
    <p:sldId id="921" r:id="rId30"/>
    <p:sldId id="922" r:id="rId31"/>
    <p:sldId id="924" r:id="rId32"/>
    <p:sldId id="923" r:id="rId33"/>
    <p:sldId id="925" r:id="rId34"/>
    <p:sldId id="926" r:id="rId35"/>
    <p:sldId id="927" r:id="rId36"/>
    <p:sldId id="928" r:id="rId37"/>
    <p:sldId id="929" r:id="rId38"/>
    <p:sldId id="930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09C"/>
    <a:srgbClr val="FFE1E1"/>
    <a:srgbClr val="FFC5C5"/>
    <a:srgbClr val="FF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>
      <p:cViewPr varScale="1">
        <p:scale>
          <a:sx n="85" d="100"/>
          <a:sy n="85" d="100"/>
        </p:scale>
        <p:origin x="7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89499-4C5B-4DDE-969A-9333FF39DBC5}" type="datetimeFigureOut">
              <a:rPr lang="es-ES" smtClean="0"/>
              <a:t>04/03/2024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DEF05-019F-44B5-B007-71678114EB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43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01CE358-2333-4496-A480-F8090926765B}"/>
              </a:ext>
            </a:extLst>
          </p:cNvPr>
          <p:cNvSpPr txBox="1">
            <a:spLocks/>
          </p:cNvSpPr>
          <p:nvPr userDrawn="1"/>
        </p:nvSpPr>
        <p:spPr>
          <a:xfrm>
            <a:off x="581190" y="6492875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 cap="all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ÁLEX Torres 2022-23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8EE49A1-A8D5-4BB2-836B-A63E18C3BE96}"/>
              </a:ext>
            </a:extLst>
          </p:cNvPr>
          <p:cNvSpPr txBox="1">
            <a:spLocks/>
          </p:cNvSpPr>
          <p:nvPr userDrawn="1"/>
        </p:nvSpPr>
        <p:spPr>
          <a:xfrm>
            <a:off x="581190" y="6492875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 cap="all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ÁLEX Torres 2022-23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F795F78-9D9C-48A1-9773-9F95349A209E}"/>
              </a:ext>
            </a:extLst>
          </p:cNvPr>
          <p:cNvSpPr txBox="1">
            <a:spLocks/>
          </p:cNvSpPr>
          <p:nvPr userDrawn="1"/>
        </p:nvSpPr>
        <p:spPr>
          <a:xfrm>
            <a:off x="581190" y="6492875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 cap="all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ÁLEX Torres 2022-23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httpbin.org/" TargetMode="External"/><Relationship Id="rId3" Type="http://schemas.openxmlformats.org/officeDocument/2006/relationships/hyperlink" Target="https://rickandmortyapi.com/" TargetMode="External"/><Relationship Id="rId7" Type="http://schemas.openxmlformats.org/officeDocument/2006/relationships/hyperlink" Target="https://rapidapi.com/collection/list-of-free-apis" TargetMode="External"/><Relationship Id="rId2" Type="http://schemas.openxmlformats.org/officeDocument/2006/relationships/hyperlink" Target="https://valencia.opendatasoft.com/pages/home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public-apis/public-apis" TargetMode="External"/><Relationship Id="rId5" Type="http://schemas.openxmlformats.org/officeDocument/2006/relationships/hyperlink" Target="https://disneyapi.dev/" TargetMode="External"/><Relationship Id="rId4" Type="http://schemas.openxmlformats.org/officeDocument/2006/relationships/hyperlink" Target="https://swapi.dev/" TargetMode="External"/><Relationship Id="rId9" Type="http://schemas.openxmlformats.org/officeDocument/2006/relationships/hyperlink" Target="https://app.mocklab.i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wapi.dev/api/starships/10/?format=json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quare.github.io/retrofit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ickandmortyapi.com/api/character/?name=rick" TargetMode="External"/><Relationship Id="rId2" Type="http://schemas.openxmlformats.org/officeDocument/2006/relationships/hyperlink" Target="https://rickandmortyapi.com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ickandmortyapi.com/api/character/?name=felipe" TargetMode="External"/><Relationship Id="rId2" Type="http://schemas.openxmlformats.org/officeDocument/2006/relationships/hyperlink" Target="https://rickandmortyapi.com/api/character/?name=fran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rickandmortyapi.com/api/character/?name=Morty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2210449"/>
          </a:xfrm>
        </p:spPr>
        <p:txBody>
          <a:bodyPr anchor="ctr">
            <a:noAutofit/>
          </a:bodyPr>
          <a:lstStyle/>
          <a:p>
            <a:pPr algn="ctr"/>
            <a:r>
              <a:rPr lang="es-ES" sz="6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UD API's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99227" y="3916242"/>
            <a:ext cx="10993546" cy="1921327"/>
          </a:xfrm>
        </p:spPr>
        <p:txBody>
          <a:bodyPr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2º CFGS</a:t>
            </a:r>
            <a:b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de Aplicaciones Multiplataforma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s-ES" sz="16000" b="1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2022-23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60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API Rest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Existen infinidad de API's públicas, algunas requieren de registro: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Datos abiertos Valencia: 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https://valencia.opendatasoft.com/pages/home/</a:t>
            </a: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Rick y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Morty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https://rickandmortyapi.com/</a:t>
            </a: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Wars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https://swapi.dev/</a:t>
            </a: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Disney: 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https://disneyapi.dev/</a:t>
            </a: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…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Listados con API's públicas: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https://github.com/public-apis/public-apis</a:t>
            </a: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https://rapidapi.com/collection/list-of-free-apis</a:t>
            </a: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API's con datos ficticios para pruebas: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https://httpbin.org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dispone de una gran variedad de peticiones disponibles.</a:t>
            </a: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https://app.mocklab.io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al crear una cuenta se puede configurar las peticiones al gusto.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647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API Rest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7319211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se ha indicado anteriormente para hacer uso de una API es necesario conocer sus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continuación, se muestra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junto con los datos JSON que genera: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https://swapi.dev/api/starships/10/?format=json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0C15A3-EFB9-45BF-B502-FADB389E4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188" y="1340768"/>
            <a:ext cx="3704000" cy="50374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23909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Coil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Librería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Coil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UD4.1 se estudió el uso de la librería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Coil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el acceso a imágenes ubicadas en internet.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librería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Coil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necesita una URL de donde obtener la imagen, esta URL puede ser la ruta directa a una imagen o bien un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una API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como en los ejemplos vistos: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EE929C2-310C-4220-9D36-66B052F25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96" y="4886893"/>
            <a:ext cx="5906607" cy="149131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D6EBF09-551F-4533-836B-DB8072465C7E}"/>
              </a:ext>
            </a:extLst>
          </p:cNvPr>
          <p:cNvCxnSpPr>
            <a:cxnSpLocks/>
          </p:cNvCxnSpPr>
          <p:nvPr/>
        </p:nvCxnSpPr>
        <p:spPr>
          <a:xfrm flipH="1">
            <a:off x="8787059" y="4886893"/>
            <a:ext cx="621309" cy="355155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697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Conexión a internet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importante destacar que si la aplicación va a acceder a internet se deben dar permisos indicándolo en el archivo del manifiesto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manifest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AndroidManifest.xml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con la siguiente línea: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1E2CD74-CF73-41C5-A9E2-FE149494F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126" y="3613936"/>
            <a:ext cx="7325747" cy="16194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1FB8C3F-85A6-426E-922B-179B0C2A486F}"/>
              </a:ext>
            </a:extLst>
          </p:cNvPr>
          <p:cNvCxnSpPr>
            <a:cxnSpLocks/>
          </p:cNvCxnSpPr>
          <p:nvPr/>
        </p:nvCxnSpPr>
        <p:spPr>
          <a:xfrm flipH="1">
            <a:off x="9254817" y="3645024"/>
            <a:ext cx="1008111" cy="558573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85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HttpURLConnection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Android ofrece la clase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HttpURLConnection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realizar conexiones HTTP de manera manual.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conexiones con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HttpURLConnection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deben de realizar en una corrutina fuera del hilo principal.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pueden realizar peticiones de cualquier tipo de los permitidos en el protocolo HTTP.</a:t>
            </a:r>
          </a:p>
        </p:txBody>
      </p:sp>
    </p:spTree>
    <p:extLst>
      <p:ext uri="{BB962C8B-B14F-4D97-AF65-F5344CB8AC3E}">
        <p14:creationId xmlns:p14="http://schemas.microsoft.com/office/powerpoint/2010/main" val="1124933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HttpURLConnection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siguiente código sirve para realizar una petición tipo GET en Jetpack Compose.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015A2E7-41CE-43A5-8735-9A0E93D3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34" y="1765125"/>
            <a:ext cx="4627222" cy="257243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64B0444-D00F-4291-A020-5A988A5CF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1765125"/>
            <a:ext cx="4658834" cy="478133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92373D3-C818-48BB-BC84-E7B913EF78AC}"/>
              </a:ext>
            </a:extLst>
          </p:cNvPr>
          <p:cNvCxnSpPr>
            <a:cxnSpLocks/>
          </p:cNvCxnSpPr>
          <p:nvPr/>
        </p:nvCxnSpPr>
        <p:spPr>
          <a:xfrm flipV="1">
            <a:off x="4223792" y="1916832"/>
            <a:ext cx="2520280" cy="2304257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44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HttpURLConnection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8457677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 de ejecución del código anterior: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una aplicación real se deberán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parsear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los datos para mostrarlos de una manera entendible para los usuarios.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D7904E2-C155-45A1-8A5F-EB3EEBA4C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57" y="2132856"/>
            <a:ext cx="7953621" cy="55670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BAFE117-F884-4EC9-923A-604FD2D0A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336" y="1330171"/>
            <a:ext cx="2459882" cy="521628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152157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Librerías para conexiones HTTP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Aunque anteriormente se ha visto como utilizar la clase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HttpURLConnection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realizar conexiones HTTP desde Android, también existen una serie de librerías para facilitar y agilizar estas acciones.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Librerías Android: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Volley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Librerías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(disponibles en proyectos Android y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Ktor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http4k</a:t>
            </a:r>
          </a:p>
        </p:txBody>
      </p:sp>
    </p:spTree>
    <p:extLst>
      <p:ext uri="{BB962C8B-B14F-4D97-AF65-F5344CB8AC3E}">
        <p14:creationId xmlns:p14="http://schemas.microsoft.com/office/powerpoint/2010/main" val="1857774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una librería de código abierto para Java y Android que permite simplificar la realización de peticiones HTTP y el procesamiento de los datos obtenidos.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Características: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Seguridad de tipos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 garantiza la seguridad al convertir automáticamente las respuestas JSON a objetos Java/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en las peticiones lo objetos Java/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JSON.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Código legible y mantenible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gracias a anotaciones en interfaces se definen las peticiones HTTP simplificando su uso.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Permite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añadir parámetros, cabeceras y variables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los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Permite manejar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diferentes formatos de respuesta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además de JSON.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web oficial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 encontrar toda la información.</a:t>
            </a:r>
          </a:p>
        </p:txBody>
      </p:sp>
    </p:spTree>
    <p:extLst>
      <p:ext uri="{BB962C8B-B14F-4D97-AF65-F5344CB8AC3E}">
        <p14:creationId xmlns:p14="http://schemas.microsoft.com/office/powerpoint/2010/main" val="1337845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estudiar el uso de la librería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va a realizar un caso de estudio que constará de una aplicación que realizará peticiones a una API pública.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utilizará la API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https://rickandmortyapi.com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recuperar personajes de la serie.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 usará será el siguiente, sustituyendo el parámetro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el valor que introduzca el usuario: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https://rickandmortyapi.com/api/character/?name=rick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 API devuelve la información de los personajes encontrados en formato JSON.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permitirá realizar la petición a la API y almacenar la información recibida en objetos fácilmente usables desde el código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1369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Introducción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unidad anterior se estudió cómo almacenar y acceder a información en el propio dispositivo.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esta unidad se estudiarán las diferentes técnicas para el acceso a información disponible en internet a través de API Rest.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manera se verán las técnicas para poder obtener y enviar información de API's existentes y enviar información a API's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exsitentes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0953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8601693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aplicación contendrá un campo de búsqueda para introducir un nombre y un botón de buscar.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los datos obtenidos de la API se mostrarán por pantalla la información de los personajes encontrados.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Evidentemente, el uso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obtener datos de una API puede ser para realizar tareas diferentes a las utilizadas en el caso de estudio.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9C1497-786A-4569-ADD4-4A73A7193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557" y="1161922"/>
            <a:ext cx="2458800" cy="521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47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Ejemplos de petición a la API y datos recibidos de esta: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https://rickandmortyapi.com/api/character/?name=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frank</a:t>
            </a: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https://rickandmortyapi.com/api/character/?name=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felipe</a:t>
            </a: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68DF9B0-AD04-40F0-8998-7CA6C9834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73" y="1145001"/>
            <a:ext cx="4053384" cy="46500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050" name="Picture 2" descr="https://rickandmortyapi.com/api/character/avatar/128.jpeg">
            <a:extLst>
              <a:ext uri="{FF2B5EF4-FFF2-40B4-BE49-F238E27FC236}">
                <a16:creationId xmlns:a16="http://schemas.microsoft.com/office/drawing/2014/main" id="{EC55BF5F-1597-4BEB-90FD-E779EDF77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202" y="2561968"/>
            <a:ext cx="1500097" cy="1500097"/>
          </a:xfrm>
          <a:prstGeom prst="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E1B31A5-C51E-4232-B169-D1063A69ED76}"/>
              </a:ext>
            </a:extLst>
          </p:cNvPr>
          <p:cNvCxnSpPr>
            <a:cxnSpLocks/>
          </p:cNvCxnSpPr>
          <p:nvPr/>
        </p:nvCxnSpPr>
        <p:spPr>
          <a:xfrm flipH="1" flipV="1">
            <a:off x="6023992" y="3312016"/>
            <a:ext cx="2157983" cy="1501285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4C3A6CDC-3C07-430F-84FF-6D71B52F2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2037" y="5811998"/>
            <a:ext cx="2660002" cy="56620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2BA1942-9D55-4BDA-913B-EF91F5F67A16}"/>
              </a:ext>
            </a:extLst>
          </p:cNvPr>
          <p:cNvCxnSpPr>
            <a:cxnSpLocks/>
          </p:cNvCxnSpPr>
          <p:nvPr/>
        </p:nvCxnSpPr>
        <p:spPr>
          <a:xfrm flipH="1">
            <a:off x="5159829" y="5274130"/>
            <a:ext cx="804935" cy="473527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FC18D31-7AAD-47FE-99F6-033129F6C0A5}"/>
              </a:ext>
            </a:extLst>
          </p:cNvPr>
          <p:cNvCxnSpPr>
            <a:cxnSpLocks/>
          </p:cNvCxnSpPr>
          <p:nvPr/>
        </p:nvCxnSpPr>
        <p:spPr>
          <a:xfrm>
            <a:off x="6653725" y="2023362"/>
            <a:ext cx="851248" cy="0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500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Tras crear un proyecto se debe: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Añadir en el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manifiesto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 permiso a conexión a internet.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Añadir la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dependencia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build.gradle.kts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(Module)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sincronizar.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823C66-38A7-4E4F-AFA2-3EF234262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495" y="2492896"/>
            <a:ext cx="4887009" cy="108035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F929DEE-5D1E-4F63-9F62-C4808A1A8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974" y="4365104"/>
            <a:ext cx="5192050" cy="18111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10416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6945509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respuesta de la API es en formato JSON, así que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 analizar la estructura de dicho JSON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crear los modelos de datos que se necesiten.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almacenar estos modelos se utilizarán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conveniente crear la estructura de Data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dentro de una carpeta (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que se puede llamar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el ejemplo se podrían crear las siguientes Data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para representar toda la respuesta.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para representar el elemento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la respuesta.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para representar la información de cada personaje.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8417B52-09E3-4C4C-B5F5-3F4328673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73" y="1628800"/>
            <a:ext cx="4053384" cy="46500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23061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6945509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necesarias: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observar que no es necesario utilizar todos los datos de la respuesta,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encargará de seleccionar solo los necesarios.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92FBE4-16DC-4882-A400-7C2E4AD9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33" y="2204864"/>
            <a:ext cx="6288546" cy="16092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8A6F094-A654-4991-AD94-ECBCF8B74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73" y="1628800"/>
            <a:ext cx="4053384" cy="46500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CCC52F1-EF28-4BB1-9A25-7859D5143FE3}"/>
              </a:ext>
            </a:extLst>
          </p:cNvPr>
          <p:cNvCxnSpPr>
            <a:cxnSpLocks/>
          </p:cNvCxnSpPr>
          <p:nvPr/>
        </p:nvCxnSpPr>
        <p:spPr>
          <a:xfrm flipV="1">
            <a:off x="7415978" y="1833681"/>
            <a:ext cx="423990" cy="21994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58146B0-3BC5-4DD9-937A-24A78C2AD6AA}"/>
              </a:ext>
            </a:extLst>
          </p:cNvPr>
          <p:cNvCxnSpPr>
            <a:cxnSpLocks/>
          </p:cNvCxnSpPr>
          <p:nvPr/>
        </p:nvCxnSpPr>
        <p:spPr>
          <a:xfrm flipV="1">
            <a:off x="7415978" y="2537428"/>
            <a:ext cx="423990" cy="21994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EE6047D-F1A5-4CE6-9BD5-E6B2DA9CBE57}"/>
              </a:ext>
            </a:extLst>
          </p:cNvPr>
          <p:cNvCxnSpPr>
            <a:cxnSpLocks/>
          </p:cNvCxnSpPr>
          <p:nvPr/>
        </p:nvCxnSpPr>
        <p:spPr>
          <a:xfrm flipH="1">
            <a:off x="8569859" y="1695581"/>
            <a:ext cx="326958" cy="178945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8CC445A-A0CA-422B-B06A-4C61EC295C68}"/>
              </a:ext>
            </a:extLst>
          </p:cNvPr>
          <p:cNvCxnSpPr>
            <a:cxnSpLocks/>
          </p:cNvCxnSpPr>
          <p:nvPr/>
        </p:nvCxnSpPr>
        <p:spPr>
          <a:xfrm flipH="1">
            <a:off x="8593598" y="1881295"/>
            <a:ext cx="396044" cy="174363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CE18494-ADE8-4F92-B811-13EAEF0CE04E}"/>
              </a:ext>
            </a:extLst>
          </p:cNvPr>
          <p:cNvCxnSpPr>
            <a:cxnSpLocks/>
          </p:cNvCxnSpPr>
          <p:nvPr/>
        </p:nvCxnSpPr>
        <p:spPr>
          <a:xfrm flipH="1">
            <a:off x="9369959" y="2470135"/>
            <a:ext cx="390954" cy="359612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D35F454-C637-4095-BC39-E50439278EA4}"/>
              </a:ext>
            </a:extLst>
          </p:cNvPr>
          <p:cNvCxnSpPr>
            <a:cxnSpLocks/>
          </p:cNvCxnSpPr>
          <p:nvPr/>
        </p:nvCxnSpPr>
        <p:spPr>
          <a:xfrm flipH="1">
            <a:off x="10610151" y="3222872"/>
            <a:ext cx="288032" cy="390387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816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tarea de crear las Data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necesarias puede ser laboriosa por ello se puede usar el plugin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detectar automáticamente la estructura de datos la respuesta de una petición a una API.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Settings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…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C634FBA-BE10-47F6-AB00-03F46A07D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" b="1"/>
          <a:stretch/>
        </p:blipFill>
        <p:spPr>
          <a:xfrm>
            <a:off x="2519678" y="4082914"/>
            <a:ext cx="7152643" cy="204251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23A3F50-0C5C-4157-ACAB-C19EB548FFC3}"/>
              </a:ext>
            </a:extLst>
          </p:cNvPr>
          <p:cNvCxnSpPr>
            <a:cxnSpLocks/>
          </p:cNvCxnSpPr>
          <p:nvPr/>
        </p:nvCxnSpPr>
        <p:spPr>
          <a:xfrm>
            <a:off x="3647728" y="3854189"/>
            <a:ext cx="648072" cy="1204264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102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Dentro de la carpeta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haciendo clic con el botón derecho se selecciona la opción New 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Kotlin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data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class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File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from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JSON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s-ES" sz="2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1614E8-E6CE-4809-AA05-F659B0AC6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2996952"/>
            <a:ext cx="7398600" cy="23112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2A5F79B-8443-4B92-B546-21B919D4264A}"/>
              </a:ext>
            </a:extLst>
          </p:cNvPr>
          <p:cNvCxnSpPr>
            <a:cxnSpLocks/>
          </p:cNvCxnSpPr>
          <p:nvPr/>
        </p:nvCxnSpPr>
        <p:spPr>
          <a:xfrm flipH="1">
            <a:off x="8908864" y="4084567"/>
            <a:ext cx="1584176" cy="999614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11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ventana que se abre se debe copiar toda la respuesta del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 quiera.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el case de estudio se va a usar el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ejemplo: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https://rickandmortyapi.com/api/character/?name=Morty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59D3C75-86E3-4034-BA41-666D047B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039" y="2709807"/>
            <a:ext cx="3352621" cy="3668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4BA0FB2-1BE8-4231-83ED-86FB701560DB}"/>
              </a:ext>
            </a:extLst>
          </p:cNvPr>
          <p:cNvCxnSpPr>
            <a:cxnSpLocks/>
          </p:cNvCxnSpPr>
          <p:nvPr/>
        </p:nvCxnSpPr>
        <p:spPr>
          <a:xfrm flipV="1">
            <a:off x="5411924" y="4543562"/>
            <a:ext cx="1368152" cy="1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5EB2ABBC-F230-4CD5-B837-D070EC42F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339" y="2712772"/>
            <a:ext cx="3352622" cy="3668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602F093-5F66-4601-800A-0367114DDA00}"/>
              </a:ext>
            </a:extLst>
          </p:cNvPr>
          <p:cNvCxnSpPr>
            <a:cxnSpLocks/>
          </p:cNvCxnSpPr>
          <p:nvPr/>
        </p:nvCxnSpPr>
        <p:spPr>
          <a:xfrm flipH="1">
            <a:off x="7944312" y="5703573"/>
            <a:ext cx="725814" cy="13913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95D21748-83CD-4B12-B8AA-EB7D23309E8C}"/>
              </a:ext>
            </a:extLst>
          </p:cNvPr>
          <p:cNvCxnSpPr>
            <a:cxnSpLocks/>
          </p:cNvCxnSpPr>
          <p:nvPr/>
        </p:nvCxnSpPr>
        <p:spPr>
          <a:xfrm flipH="1">
            <a:off x="9624392" y="3748616"/>
            <a:ext cx="1080120" cy="21114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F626C799-CD4D-4AA9-9873-E8105FE30DED}"/>
              </a:ext>
            </a:extLst>
          </p:cNvPr>
          <p:cNvCxnSpPr>
            <a:cxnSpLocks/>
          </p:cNvCxnSpPr>
          <p:nvPr/>
        </p:nvCxnSpPr>
        <p:spPr>
          <a:xfrm>
            <a:off x="8554710" y="6255756"/>
            <a:ext cx="794862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49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estructura Data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generada es la siguiente: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alguno de los datos de la respuesta no se va a utilizar se puede eliminar de la estructura de Data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creada.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DB080A-DEAB-4375-831A-1460EBD9B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798" y="1942908"/>
            <a:ext cx="2727732" cy="336045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D73EEC-7EFF-4C84-8688-505525709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96" y="1810777"/>
            <a:ext cx="2017678" cy="149041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60DACC4-3247-4E9B-B593-BDB0AECF0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95" y="1840757"/>
            <a:ext cx="1926284" cy="182786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964476B-1257-4DCB-9D33-7B524EB2B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696" y="4021211"/>
            <a:ext cx="2692581" cy="9982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1D3DB694-7C66-4C72-84D6-3E736F770349}"/>
              </a:ext>
            </a:extLst>
          </p:cNvPr>
          <p:cNvCxnSpPr>
            <a:cxnSpLocks/>
          </p:cNvCxnSpPr>
          <p:nvPr/>
        </p:nvCxnSpPr>
        <p:spPr>
          <a:xfrm>
            <a:off x="2570710" y="2636912"/>
            <a:ext cx="702609" cy="1255874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911579D5-2DFC-4642-BCA3-486C0A8E1AB1}"/>
              </a:ext>
            </a:extLst>
          </p:cNvPr>
          <p:cNvCxnSpPr>
            <a:cxnSpLocks/>
          </p:cNvCxnSpPr>
          <p:nvPr/>
        </p:nvCxnSpPr>
        <p:spPr>
          <a:xfrm flipV="1">
            <a:off x="5393008" y="3429000"/>
            <a:ext cx="721364" cy="936104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014DA33C-8BF9-447B-993B-F710B5D68273}"/>
              </a:ext>
            </a:extLst>
          </p:cNvPr>
          <p:cNvCxnSpPr>
            <a:cxnSpLocks/>
          </p:cNvCxnSpPr>
          <p:nvPr/>
        </p:nvCxnSpPr>
        <p:spPr>
          <a:xfrm flipV="1">
            <a:off x="5942835" y="3573229"/>
            <a:ext cx="2295974" cy="947129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1ED8956B-DD44-4DCD-BD7F-4E922DA2B8FC}"/>
              </a:ext>
            </a:extLst>
          </p:cNvPr>
          <p:cNvCxnSpPr>
            <a:cxnSpLocks/>
          </p:cNvCxnSpPr>
          <p:nvPr/>
        </p:nvCxnSpPr>
        <p:spPr>
          <a:xfrm>
            <a:off x="922568" y="3511554"/>
            <a:ext cx="604665" cy="0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273F60B2-FB22-41AC-B107-76CDE624287A}"/>
              </a:ext>
            </a:extLst>
          </p:cNvPr>
          <p:cNvCxnSpPr>
            <a:cxnSpLocks/>
          </p:cNvCxnSpPr>
          <p:nvPr/>
        </p:nvCxnSpPr>
        <p:spPr>
          <a:xfrm>
            <a:off x="922568" y="2492896"/>
            <a:ext cx="604665" cy="0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782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Kotlin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data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class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File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from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JSON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nombres de las propiedades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obtienen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directamente de la respuesta JSON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ocasiones puede que no sean los más idóneos, en este caso se podrían cambiar utilizando la notación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SerializedName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38D3AF4-FBE8-4EBB-93B8-89077D959F79}"/>
              </a:ext>
            </a:extLst>
          </p:cNvPr>
          <p:cNvGrpSpPr/>
          <p:nvPr/>
        </p:nvGrpSpPr>
        <p:grpSpPr>
          <a:xfrm>
            <a:off x="2442426" y="3573016"/>
            <a:ext cx="7307148" cy="1629083"/>
            <a:chOff x="2442426" y="3573016"/>
            <a:chExt cx="7307148" cy="16290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C633C61C-4BA6-482B-A728-3189FD7C2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2426" y="3573016"/>
              <a:ext cx="7307148" cy="1629083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797FE1B4-6465-4CD0-8DCC-D07856B7D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987" t="1741" r="38984" b="91641"/>
            <a:stretch/>
          </p:blipFill>
          <p:spPr>
            <a:xfrm>
              <a:off x="3592166" y="3622901"/>
              <a:ext cx="737304" cy="250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389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Arquitectura Orientada a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Sercvicios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Arquitectura orientada a servicios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SOA (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Service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Oriented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Architecture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servicios web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(web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son un conjunto de protocolos y estándares que permiten que diferentes aplicaciones intercambien datos.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de las características principales es que estas aplicaciones pueden estar desarrolladas con diferentes lenguajes de programación y pueden estar ejecutándose en plataformas diferentes.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Incluso pueden estar desarrolladas por entidades diferentes.</a:t>
            </a:r>
          </a:p>
        </p:txBody>
      </p:sp>
    </p:spTree>
    <p:extLst>
      <p:ext uri="{BB962C8B-B14F-4D97-AF65-F5344CB8AC3E}">
        <p14:creationId xmlns:p14="http://schemas.microsoft.com/office/powerpoint/2010/main" val="2254245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siguiente paso es crear una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permita realizar las peticiones.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ello se crea dentro del paquete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 archivo llamado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RetrofitService.kt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el siguiente código: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este archivo se deben crear tantas funciones como peticiones a diferentes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vayan a realizar en la aplicación.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BA28161-EAFD-4C11-BBB4-A9FDDECD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221" y="2708920"/>
            <a:ext cx="4667558" cy="272787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33025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caso de que la aplicación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haga uso de una base de datos local SQLite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habrán creado al menos un DAO general y un DAO específico.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este caso es recomendable que el archivo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RetrofitService.kt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siga la estructura DAO.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aplicación se deberá comprobar el estado de la conexión a internet para decidir si se utilizan peticiones a la API o a la base de datos Local.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habrá que tener en cuenta el respaldo de datos en las dos direcciones.</a:t>
            </a:r>
          </a:p>
        </p:txBody>
      </p:sp>
    </p:spTree>
    <p:extLst>
      <p:ext uri="{BB962C8B-B14F-4D97-AF65-F5344CB8AC3E}">
        <p14:creationId xmlns:p14="http://schemas.microsoft.com/office/powerpoint/2010/main" val="3940694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poder usar la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creada anteriormente se debe tener un objeto que devuelva el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servicio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ello se crea dentro del paquete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 archivo llamado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RetrofitServiceFactory.kt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el siguiente código: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1D931E-7705-4702-B441-990DBAA7F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635" y="3717032"/>
            <a:ext cx="6088730" cy="247109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225079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aplicación hará uso de un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ViewModel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LiveData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mantener los datos durante la ejecución.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un paquete llamado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viewmodel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crea el archivo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CharacterViewModel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el siguiente código: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1D80A63-862B-450F-8767-A997A3CF2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353" y="2276872"/>
            <a:ext cx="4759294" cy="425783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44105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último, se muestra el código de la pantalla principal en el archivo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MainActivity.kt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865E478-8B7A-4C82-A6DB-A26465FAA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64"/>
          <a:stretch/>
        </p:blipFill>
        <p:spPr>
          <a:xfrm>
            <a:off x="1018528" y="1700808"/>
            <a:ext cx="5077472" cy="48108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E1163C6-EA5F-4A6F-8DA1-62BCFED4B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1700808"/>
            <a:ext cx="4457293" cy="493743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23992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último, se muestra el código de la pantalla principal en el archivo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MainActivity.kt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18F97C5-FADA-4013-B587-31215256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34" y="1697687"/>
            <a:ext cx="2862880" cy="232488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E70462D-8B38-4194-92A2-586821FC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172" y="1697687"/>
            <a:ext cx="3454669" cy="46805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F45F10-E8A2-4DA7-9B30-813496035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400" y="1697687"/>
            <a:ext cx="4180957" cy="42501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660776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último, se muestra el código de la pantalla principal en el archivo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MainActivity.kt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7B8167D-B607-4D95-AAAF-4C5AA403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5" y="1671637"/>
            <a:ext cx="5067687" cy="470657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9EC01E6-269C-4E0E-B506-8BBC381B6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949" y="1671637"/>
            <a:ext cx="5177636" cy="470657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27428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aplicación desarrollada en el caso de estudio se puede ampliar de las siguientes maneras.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analiza el JSON de la respuesta se puede observar que no se reciben todos los datos existentes si no que se reciben paginados de 20 en 20.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las variables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 saber si se necesitan hacer más peticiones para seguir obteniendo datos.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manera se puede añadir un botón al final de los personajes y que al pulsarlo cargue los siguientes resultados para el personaje que se busca.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FBAC435-94BB-44DD-B50E-8D07601B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443" y="4490263"/>
            <a:ext cx="4469114" cy="18879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53412D7-FF1B-4778-80FB-387370A1FAE0}"/>
              </a:ext>
            </a:extLst>
          </p:cNvPr>
          <p:cNvCxnSpPr>
            <a:cxnSpLocks/>
          </p:cNvCxnSpPr>
          <p:nvPr/>
        </p:nvCxnSpPr>
        <p:spPr>
          <a:xfrm flipH="1">
            <a:off x="4828547" y="4967316"/>
            <a:ext cx="1113322" cy="0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89B3BB6-79D7-4FB0-BFB4-6B9E9AFEB14A}"/>
              </a:ext>
            </a:extLst>
          </p:cNvPr>
          <p:cNvCxnSpPr>
            <a:cxnSpLocks/>
          </p:cNvCxnSpPr>
          <p:nvPr/>
        </p:nvCxnSpPr>
        <p:spPr>
          <a:xfrm flipH="1" flipV="1">
            <a:off x="7239720" y="5214210"/>
            <a:ext cx="318925" cy="648072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712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Otra mejora sería crear una pantalla para mostrar la información completa de cada personaje.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manera se puede hacer que al pulsar sobre el personaje se navegue a esa pantalla y se le pase como parámetro todos los datos del personaje.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han modificado las Data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la respuesta eliminando campos innecesarios, en la pantalla para la información del personaje se podría realizar una petición nueva a la API para obtener solo la información de ese personaje mediante su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JSON también se puede observar que cada personaje tiene un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propio: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57D6ED5-4CB5-405E-85ED-8DCE78435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60" b="13986"/>
          <a:stretch/>
        </p:blipFill>
        <p:spPr>
          <a:xfrm>
            <a:off x="3717678" y="4414489"/>
            <a:ext cx="4756643" cy="213196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9DC4078-C232-4949-9926-5F0CD65B44CD}"/>
              </a:ext>
            </a:extLst>
          </p:cNvPr>
          <p:cNvCxnSpPr>
            <a:cxnSpLocks/>
          </p:cNvCxnSpPr>
          <p:nvPr/>
        </p:nvCxnSpPr>
        <p:spPr>
          <a:xfrm flipH="1">
            <a:off x="7286934" y="6174024"/>
            <a:ext cx="1113322" cy="0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825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Arquitectura Orientada a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Sercvicios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Arquitectura orientada a servicios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SOA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     Arquitectura														SOA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monolítica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utiliza una arquitectura orientada a servicios, el desarrollo de aplicaciones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se basa en generar aplicaciones completas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SOA se desarrollan servicios (aplicaciones) que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generan resultados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estos servicios se pueden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tanto en la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propia aplicación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en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aplicaciones de terceros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ECC4CE-C867-450F-B24F-6EF1F50E4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56"/>
          <a:stretch/>
        </p:blipFill>
        <p:spPr>
          <a:xfrm>
            <a:off x="3087457" y="1844824"/>
            <a:ext cx="6017085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8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Arquitectura Orientada a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Sercvicios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Estándares usados en SOA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la implementación de servicios se pueden utilizar diferentes tecnologías dependiendo de las características del servicio a desarrollar. Entre las más usadas se encuentran las siguientes: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HyperText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Markup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Language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eXtensible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Markup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Language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JavaScript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Notation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SOAP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Simple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Access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WSDL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Web Servides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Language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Representational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Transfer</a:t>
            </a:r>
          </a:p>
        </p:txBody>
      </p:sp>
    </p:spTree>
    <p:extLst>
      <p:ext uri="{BB962C8B-B14F-4D97-AF65-F5344CB8AC3E}">
        <p14:creationId xmlns:p14="http://schemas.microsoft.com/office/powerpoint/2010/main" val="480750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API Rest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Programming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Interface)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conjunto de funcionalidades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 desarrolladas y preparadas para ser usadas dentro de otras tecnologías haciendo uso de los principios SOA.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 finalidad es ofrecer una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 de abstracción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la hora de realizar diferentes tareas (cálculos, obtener/guardar datos…) de manera que se facilitan las tareas a los desarrolladores.</a:t>
            </a:r>
          </a:p>
        </p:txBody>
      </p:sp>
    </p:spTree>
    <p:extLst>
      <p:ext uri="{BB962C8B-B14F-4D97-AF65-F5344CB8AC3E}">
        <p14:creationId xmlns:p14="http://schemas.microsoft.com/office/powerpoint/2010/main" val="18499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API Rest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 </a:t>
            </a:r>
            <a:r>
              <a:rPr lang="es-ES" sz="2800" b="1" u="sng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</a:t>
            </a:r>
            <a:endParaRPr lang="es-ES" sz="2800" b="1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presentational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ransfer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una arquitectura que se basa en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peticiones HTTP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trabajar con los datos de la aplicación web (almacenados en la base de datos) mediante operaciones bien definidas: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obtener uno o varios registros de una tabla.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almacenar un registro nuevo en una tabla.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cambiar todos los campos de un registro de una tabla.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PATCH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cambiar algún campo de un registro de una tabla.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DELETE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eliminar un registro de una tabla.</a:t>
            </a:r>
          </a:p>
        </p:txBody>
      </p:sp>
    </p:spTree>
    <p:extLst>
      <p:ext uri="{BB962C8B-B14F-4D97-AF65-F5344CB8AC3E}">
        <p14:creationId xmlns:p14="http://schemas.microsoft.com/office/powerpoint/2010/main" val="1724623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API Rest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 </a:t>
            </a:r>
            <a:r>
              <a:rPr lang="es-ES" sz="2800" b="1" u="sng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</a:t>
            </a:r>
            <a:endParaRPr lang="es-ES" sz="2800" b="1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una implementación de servicios web donde se utiliza principalmente las tecnologías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el acceso a los datos.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desarrollar servicios web API REST se debe: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Definir las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(amigables) aceptadas por la API REST.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Definir el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 de petición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aceptado para cada URL.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Crear los scripts que traten las peticiones a las URL que se definan y generen lo datos resultado.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cada para "URL-tipo petición" se le conoce como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942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API Rest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Actualmente muchas empresas ofrecen su API para la integración de sus datos y funcionalidades en cualquier aplicación.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Noticia de Febrero de 2023: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A7C243-7CE4-49BC-8C6A-EAB709EE1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628" y="3320255"/>
            <a:ext cx="5334744" cy="305795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1039907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25454</TotalTime>
  <Words>2033</Words>
  <Application>Microsoft Office PowerPoint</Application>
  <PresentationFormat>Panorámica</PresentationFormat>
  <Paragraphs>290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2" baseType="lpstr">
      <vt:lpstr>Calibri</vt:lpstr>
      <vt:lpstr>Gill Sans MT</vt:lpstr>
      <vt:lpstr>Wingdings 2</vt:lpstr>
      <vt:lpstr>Dividendo</vt:lpstr>
      <vt:lpstr>UD API's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 API's - PMM</dc:title>
  <dc:creator>Alex Torres</dc:creator>
  <cp:lastModifiedBy>Alex Torres</cp:lastModifiedBy>
  <cp:revision>851</cp:revision>
  <dcterms:created xsi:type="dcterms:W3CDTF">2019-09-01T11:20:16Z</dcterms:created>
  <dcterms:modified xsi:type="dcterms:W3CDTF">2024-03-04T00:19:16Z</dcterms:modified>
</cp:coreProperties>
</file>